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Univer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5" descr="shutterstock_769389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59" t="18909" r="17081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10" descr="shutterstock_107085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4" r="23894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Placeholder 12" descr="shutterstock_1202063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7" t="7475" r="33949" b="23048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Placeholder 8" descr="shutterstock_5838226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8" r="21448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1BA54C-15D4-9240-8562-B9A40EF211EB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22AA5-3C49-2E42-8195-7332F437CD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959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74826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4"/>
          </p:nvPr>
        </p:nvSpPr>
        <p:spPr>
          <a:xfrm>
            <a:off x="4738863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467590-0BC9-4B4A-95A3-307D97AD4B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CA678-D006-7B41-A446-6998EA1314C2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97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6889" y="1645920"/>
            <a:ext cx="4035247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7"/>
          </p:nvPr>
        </p:nvSpPr>
        <p:spPr>
          <a:xfrm>
            <a:off x="4703762" y="1645920"/>
            <a:ext cx="4045126" cy="7898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4"/>
          </p:nvPr>
        </p:nvSpPr>
        <p:spPr>
          <a:xfrm>
            <a:off x="357187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25"/>
          </p:nvPr>
        </p:nvSpPr>
        <p:spPr>
          <a:xfrm>
            <a:off x="4703762" y="2659063"/>
            <a:ext cx="4044950" cy="3352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3C417-35D1-DE4B-9003-F2E94344F58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1F2DA-4C0E-AF48-AAE7-6B5FD0673F17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69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4678538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/>
          </p:nvPr>
        </p:nvSpPr>
        <p:spPr>
          <a:xfrm>
            <a:off x="365125" y="1644650"/>
            <a:ext cx="3997325" cy="436721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DA4596-0E95-4845-A51E-381771D71C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3548A-BD02-5246-9AB8-6847FF416924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27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390702" y="1644650"/>
            <a:ext cx="4035425" cy="4367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4752975" y="1644650"/>
            <a:ext cx="3987800" cy="201136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4752975" y="4006850"/>
            <a:ext cx="3987800" cy="2011363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20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93407-65FC-FE4D-88F4-AEF403839C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8D185-C16F-1640-8DAC-102BF7935C96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009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half" idx="16"/>
          </p:nvPr>
        </p:nvSpPr>
        <p:spPr>
          <a:xfrm>
            <a:off x="370987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/>
                <a:cs typeface="Verdana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0"/>
          </p:nvPr>
        </p:nvSpPr>
        <p:spPr>
          <a:xfrm>
            <a:off x="4760289" y="1645920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/>
                <a:cs typeface="Verdana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Content Placeholder 3"/>
          <p:cNvSpPr>
            <a:spLocks noGrp="1"/>
          </p:cNvSpPr>
          <p:nvPr>
            <p:ph sz="half" idx="21"/>
          </p:nvPr>
        </p:nvSpPr>
        <p:spPr>
          <a:xfrm>
            <a:off x="348289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/>
                <a:cs typeface="Verdana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2"/>
          </p:nvPr>
        </p:nvSpPr>
        <p:spPr>
          <a:xfrm>
            <a:off x="4737591" y="3920063"/>
            <a:ext cx="3992697" cy="2057400"/>
          </a:xfrm>
          <a:prstGeom prst="rect">
            <a:avLst/>
          </a:prstGeom>
        </p:spPr>
        <p:txBody>
          <a:bodyPr/>
          <a:lstStyle>
            <a:lvl1pPr marL="274320" indent="-274320">
              <a:buSzPct val="125000"/>
              <a:buFontTx/>
              <a:buBlip>
                <a:blip r:embed="rId2"/>
              </a:buBlip>
              <a:defRPr sz="2000" b="0" baseline="0">
                <a:solidFill>
                  <a:srgbClr val="000000"/>
                </a:solidFill>
                <a:latin typeface="Verdana"/>
                <a:cs typeface="Verdana"/>
              </a:defRPr>
            </a:lvl1pPr>
            <a:lvl2pPr marL="548640" indent="-182880">
              <a:buClr>
                <a:schemeClr val="tx1">
                  <a:lumMod val="50000"/>
                  <a:lumOff val="50000"/>
                </a:schemeClr>
              </a:buClr>
              <a:buFont typeface="Lucida Grande"/>
              <a:buChar char="–"/>
              <a:defRPr sz="1800" baseline="0"/>
            </a:lvl2pPr>
            <a:lvl3pPr marL="822960" indent="-182880"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Wingdings" charset="2"/>
              <a:buChar char="§"/>
              <a:defRPr sz="1800" baseline="0"/>
            </a:lvl3pPr>
            <a:lvl4pPr marL="1051560" indent="-182880">
              <a:buClr>
                <a:schemeClr val="tx1">
                  <a:lumMod val="50000"/>
                  <a:lumOff val="50000"/>
                </a:schemeClr>
              </a:buClr>
              <a:defRPr sz="1600"/>
            </a:lvl4pPr>
            <a:lvl5pPr marL="1234440" indent="-182880">
              <a:buClr>
                <a:schemeClr val="tx1">
                  <a:lumMod val="50000"/>
                  <a:lumOff val="50000"/>
                </a:schemeClr>
              </a:buClr>
              <a:buFont typeface="Wingdings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365760" y="135133"/>
            <a:ext cx="8325805" cy="1076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27109-24EE-2347-96D6-102C90AEE2D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857901-D09E-C540-886C-A84B89EC06B5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936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6"/>
          <p:cNvSpPr>
            <a:spLocks noGrp="1"/>
          </p:cNvSpPr>
          <p:nvPr>
            <p:ph type="body" sz="half" idx="2"/>
          </p:nvPr>
        </p:nvSpPr>
        <p:spPr>
          <a:xfrm>
            <a:off x="1473197" y="5397500"/>
            <a:ext cx="5689601" cy="60959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473200" y="1670050"/>
            <a:ext cx="5689600" cy="3587750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135000"/>
              <a:buFontTx/>
              <a:buNone/>
              <a:tabLst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E4D66E-442A-4A48-B266-9493CAB2FAC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99A51E-2230-E643-98DA-6D8C23BE670E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558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35BB7-581E-8647-B3F0-DC585189AB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C83E5-B64E-4C42-86F1-FC250D09C402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95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4389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884EB-C6E3-684C-A39B-0E652C4E0E6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7D54C-61CE-1041-9449-8583DE2630BB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04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echnolog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88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18" descr="shutterstock_295816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4" t="15311" r="36530"/>
          <a:stretch>
            <a:fillRect/>
          </a:stretch>
        </p:blipFill>
        <p:spPr bwMode="auto">
          <a:xfrm>
            <a:off x="6870700" y="0"/>
            <a:ext cx="22733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32" descr="ISP209388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19907" b="7997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Placeholder 35" descr="shutterstock_124121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6" r="16269"/>
          <a:stretch>
            <a:fillRect/>
          </a:stretch>
        </p:blipFill>
        <p:spPr bwMode="auto">
          <a:xfrm>
            <a:off x="2284413" y="0"/>
            <a:ext cx="2271712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Placeholder 9" descr="shutterstock_43012507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25" r="4950"/>
          <a:stretch>
            <a:fillRect/>
          </a:stretch>
        </p:blipFill>
        <p:spPr bwMode="auto">
          <a:xfrm>
            <a:off x="4573588" y="0"/>
            <a:ext cx="2271712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48ED65-8163-284B-A5F1-B9F57DC77EBC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55A293-0598-674E-87F9-A3870D2D28D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10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eople and 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Placeholder 8" descr="shutterstock_7799068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11378" r="-2" b="8519"/>
          <a:stretch>
            <a:fillRect/>
          </a:stretch>
        </p:blipFill>
        <p:spPr bwMode="auto">
          <a:xfrm>
            <a:off x="228600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10" descr="iStock_000017402661Mediu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3" t="11118" r="6171" b="2959"/>
          <a:stretch>
            <a:fillRect/>
          </a:stretch>
        </p:blipFill>
        <p:spPr bwMode="auto">
          <a:xfrm>
            <a:off x="6858000" y="0"/>
            <a:ext cx="2286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Placeholder 13" descr="shutterstock_32048539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3" t="3491" r="2" b="4852"/>
          <a:stretch>
            <a:fillRect/>
          </a:stretch>
        </p:blipFill>
        <p:spPr bwMode="auto">
          <a:xfrm>
            <a:off x="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Placeholder 15" descr="shutterstock_11304505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6" r="41415"/>
          <a:stretch>
            <a:fillRect/>
          </a:stretch>
        </p:blipFill>
        <p:spPr bwMode="auto">
          <a:xfrm>
            <a:off x="4572000" y="0"/>
            <a:ext cx="2271713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6F66B-E128-9D4F-AC2D-96A590684299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DEB17E-ADF1-CA40-ACD9-D24AF83ACC4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89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spi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0988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Placeholder 10" descr="cover-rg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6" b="24687"/>
          <a:stretch>
            <a:fillRect/>
          </a:stretch>
        </p:blipFill>
        <p:spPr bwMode="auto">
          <a:xfrm>
            <a:off x="0" y="0"/>
            <a:ext cx="9144000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DBC4B-18FA-4641-AED3-09167062A95C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FCE97-1E5D-3942-9893-29D29393C49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24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11113" y="0"/>
            <a:ext cx="9172576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74163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2285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4571999" y="0"/>
            <a:ext cx="2271889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6857999" y="0"/>
            <a:ext cx="2315683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4BF150-A3C3-104C-9179-59C0B0DE31A3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8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EC6ACD-EA72-FB41-82BD-66EB6B610AE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5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Custom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88" y="0"/>
            <a:ext cx="9172575" cy="5915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09875"/>
            <a:ext cx="914400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9144001" cy="28098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0912" y="3157836"/>
            <a:ext cx="7909316" cy="765053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0913" y="4165407"/>
            <a:ext cx="7909316" cy="42976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Font typeface="Wingdings" pitchFamily="28" charset="2"/>
              <a:buNone/>
              <a:defRPr sz="2000" b="0" baseline="0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442206" y="4887456"/>
            <a:ext cx="7918022" cy="37800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Verdan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BDE583-60AA-884C-A5CE-BF1B865B6032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80D3A5-9708-8F4C-8053-5C6766873F4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7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91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417899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4600" b="1">
                <a:solidFill>
                  <a:srgbClr val="FFFFFF"/>
                </a:solidFill>
                <a:latin typeface="Verdana"/>
                <a:cs typeface="Verdan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42EE6-F228-A848-AAD6-425DE94CFCF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E3956-5BF0-9741-A8A0-EC870CD029F6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30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540D16-EBF5-0D44-A21F-B32E9F6095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16975-30F2-B74D-B90F-E83C4C9562E7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9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9"/>
          <p:cNvSpPr>
            <a:spLocks noGrp="1" noChangeAspect="1"/>
          </p:cNvSpPr>
          <p:nvPr>
            <p:ph type="title"/>
          </p:nvPr>
        </p:nvSpPr>
        <p:spPr bwMode="auto">
          <a:xfrm>
            <a:off x="365125" y="134938"/>
            <a:ext cx="8326438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44500" y="6356350"/>
            <a:ext cx="35877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2B1F015-1154-6F45-9F5A-29B4836DF7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65188" y="6356350"/>
            <a:ext cx="1643062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5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49DE922-2F34-1241-8A40-1B6D2996FA4E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1029" name="Picture 6" descr="ieee_blue_R0G102B161-lg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113" y="6226175"/>
            <a:ext cx="13938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"/>
          <p:cNvSpPr>
            <a:spLocks noChangeArrowheads="1"/>
          </p:cNvSpPr>
          <p:nvPr/>
        </p:nvSpPr>
        <p:spPr bwMode="auto">
          <a:xfrm rot="-5400000">
            <a:off x="9449594" y="5911057"/>
            <a:ext cx="1709737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600" dirty="0">
                <a:solidFill>
                  <a:srgbClr val="7F7F7F"/>
                </a:solidFill>
              </a:rPr>
              <a:t>12-CRS-0106 REVISED </a:t>
            </a:r>
            <a:r>
              <a:rPr lang="en-US" sz="600" dirty="0" smtClean="0">
                <a:solidFill>
                  <a:srgbClr val="7F7F7F"/>
                </a:solidFill>
              </a:rPr>
              <a:t>8 </a:t>
            </a:r>
            <a:r>
              <a:rPr lang="en-US" sz="600" dirty="0">
                <a:solidFill>
                  <a:srgbClr val="7F7F7F"/>
                </a:solidFill>
              </a:rPr>
              <a:t>FEB 2013</a:t>
            </a:r>
          </a:p>
        </p:txBody>
      </p:sp>
      <p:sp>
        <p:nvSpPr>
          <p:cNvPr id="1031" name="Text Placeholder 11"/>
          <p:cNvSpPr>
            <a:spLocks noGrp="1"/>
          </p:cNvSpPr>
          <p:nvPr>
            <p:ph type="body" idx="1"/>
          </p:nvPr>
        </p:nvSpPr>
        <p:spPr bwMode="auto">
          <a:xfrm>
            <a:off x="365125" y="1646238"/>
            <a:ext cx="8326438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7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702" r:id="rId1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charset="0"/>
          <a:ea typeface="ＭＳ Ｐゴシック" charset="0"/>
          <a:cs typeface="ＭＳ Ｐゴシック" charset="0"/>
        </a:defRPr>
      </a:lvl9pPr>
    </p:titleStyle>
    <p:bodyStyle>
      <a:lvl1pPr marL="346075" indent="-346075" algn="l" defTabSz="457200" rtl="0" eaLnBrk="1" fontAlgn="base" hangingPunct="1">
        <a:spcBef>
          <a:spcPts val="1800"/>
        </a:spcBef>
        <a:spcAft>
          <a:spcPct val="0"/>
        </a:spcAft>
        <a:buSzPct val="135000"/>
        <a:buBlip>
          <a:blip r:embed="rId20"/>
        </a:buBlip>
        <a:defRPr sz="24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93725" indent="-182563" algn="l" defTabSz="457200" rtl="0" eaLnBrk="1" fontAlgn="base" hangingPunct="1">
        <a:spcBef>
          <a:spcPts val="800"/>
        </a:spcBef>
        <a:spcAft>
          <a:spcPct val="0"/>
        </a:spcAft>
        <a:buClr>
          <a:srgbClr val="595959"/>
        </a:buClr>
        <a:buFont typeface="Lucida Grande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22325" indent="-182563" algn="l" defTabSz="457200" rtl="0" eaLnBrk="1" fontAlgn="base" hangingPunct="1">
        <a:spcBef>
          <a:spcPts val="700"/>
        </a:spcBef>
        <a:spcAft>
          <a:spcPct val="0"/>
        </a:spcAft>
        <a:buClr>
          <a:srgbClr val="595959"/>
        </a:buClr>
        <a:buFont typeface="Wingdings" charset="0"/>
        <a:buChar char="§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50925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595959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233488" indent="-182563" algn="l" defTabSz="457200" rtl="0" eaLnBrk="1" fontAlgn="base" hangingPunct="1">
        <a:spcBef>
          <a:spcPts val="600"/>
        </a:spcBef>
        <a:spcAft>
          <a:spcPct val="0"/>
        </a:spcAft>
        <a:buClr>
          <a:srgbClr val="7F7F7F"/>
        </a:buClr>
        <a:buFont typeface="Wingdings" charset="0"/>
        <a:buChar char="§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BB9E4D3-F80A-BB4B-8FD5-37E8CBED91A1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C4B818F6-E4CF-F44F-9546-9E645745843E}" type="slidenum">
              <a:rPr lang="en-US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0850" y="3157538"/>
            <a:ext cx="7908925" cy="76517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The Strange Physical World of Industrial Ethernet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244" name="Subtitle 4"/>
          <p:cNvSpPr>
            <a:spLocks noGrp="1"/>
          </p:cNvSpPr>
          <p:nvPr>
            <p:ph type="subTitle" idx="1"/>
          </p:nvPr>
        </p:nvSpPr>
        <p:spPr>
          <a:xfrm>
            <a:off x="450850" y="4165600"/>
            <a:ext cx="7908925" cy="430213"/>
          </a:xfrm>
        </p:spPr>
        <p:txBody>
          <a:bodyPr/>
          <a:lstStyle/>
          <a:p>
            <a:pPr>
              <a:defRPr/>
            </a:pPr>
            <a:r>
              <a:rPr lang="en-US" dirty="0"/>
              <a:t>Mike </a:t>
            </a:r>
            <a:r>
              <a:rPr lang="en-US" dirty="0" err="1" smtClean="0"/>
              <a:t>Nager</a:t>
            </a:r>
            <a:r>
              <a:rPr lang="en-US" dirty="0" smtClean="0"/>
              <a:t>, METZ CONNECT </a:t>
            </a:r>
            <a:r>
              <a:rPr lang="en-US" dirty="0"/>
              <a:t>USA Inc.</a:t>
            </a:r>
          </a:p>
          <a:p>
            <a:pPr>
              <a:buFont typeface="Wingdings" charset="0"/>
              <a:buNone/>
            </a:pPr>
            <a:endParaRPr lang="en-US" dirty="0">
              <a:latin typeface="Verdana" charset="0"/>
              <a:cs typeface="Verdan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59" y="1645920"/>
            <a:ext cx="8578215" cy="4389120"/>
          </a:xfrm>
        </p:spPr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But Why Not All the </a:t>
            </a:r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Way?</a:t>
            </a:r>
          </a:p>
          <a:p>
            <a:pPr marL="0" indent="0">
              <a:buNone/>
            </a:pP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If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machines were connected via Ethernet, why couldn't they be CONTROLLED by Ethernet? Little by little, the objections were overcome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7FB9"/>
                </a:solidFill>
                <a:latin typeface="Arial" pitchFamily="34" charset="0"/>
              </a:rPr>
              <a:t>Ethernet isn’t Fast Enough – We need ‘Real Time Controls</a:t>
            </a:r>
            <a:r>
              <a:rPr lang="en-US" altLang="en-US" sz="2000" dirty="0" smtClean="0">
                <a:solidFill>
                  <a:srgbClr val="337FB9"/>
                </a:solidFill>
                <a:latin typeface="Arial" pitchFamily="34" charset="0"/>
              </a:rPr>
              <a:t>’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7FB9"/>
                </a:solidFill>
                <a:latin typeface="Arial" pitchFamily="34" charset="0"/>
              </a:rPr>
              <a:t>Ethernet isn’t Deterministic – We can’t have jitter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7FB9"/>
                </a:solidFill>
                <a:latin typeface="Arial" pitchFamily="34" charset="0"/>
              </a:rPr>
              <a:t>Ethernet Topography isn’t suitable – Star won’t work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7FB9"/>
                </a:solidFill>
                <a:latin typeface="Arial" pitchFamily="34" charset="0"/>
              </a:rPr>
              <a:t>Ethernet isn’t redundant – Can’t have single Source of failure</a:t>
            </a:r>
          </a:p>
          <a:p>
            <a:pPr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337FB9"/>
                </a:solidFill>
                <a:latin typeface="Arial" pitchFamily="34" charset="0"/>
              </a:rPr>
              <a:t>Ethernet Components aren’t designed for industry – this presentation!</a:t>
            </a:r>
          </a:p>
          <a:p>
            <a:endParaRPr lang="en-US" altLang="en-US" dirty="0">
              <a:latin typeface="Arial" pitchFamily="34" charset="0"/>
            </a:endParaRPr>
          </a:p>
          <a:p>
            <a:endParaRPr lang="en-US" altLang="en-US" b="1" dirty="0" smtClean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But Why Not All the Way?</a:t>
            </a:r>
          </a:p>
          <a:p>
            <a:pPr marL="0" indent="0">
              <a:buNone/>
            </a:pP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If machines were connected via Ethernet, why couldn't they be CONTROLLED by a variant Ethernet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52425" y="2992438"/>
            <a:ext cx="8740775" cy="3206750"/>
            <a:chOff x="381000" y="2373313"/>
            <a:chExt cx="8740775" cy="3206750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4437063"/>
              <a:ext cx="1217613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433888"/>
              <a:ext cx="1217613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6950" y="4486275"/>
              <a:ext cx="1216025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7200" y="4513263"/>
              <a:ext cx="1217613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Connector 9"/>
            <p:cNvCxnSpPr/>
            <p:nvPr/>
          </p:nvCxnSpPr>
          <p:spPr>
            <a:xfrm>
              <a:off x="533400" y="2743200"/>
              <a:ext cx="8001000" cy="0"/>
            </a:xfrm>
            <a:prstGeom prst="line">
              <a:avLst/>
            </a:prstGeom>
            <a:ln w="50800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2"/>
            <p:cNvSpPr txBox="1">
              <a:spLocks noChangeArrowheads="1"/>
            </p:cNvSpPr>
            <p:nvPr/>
          </p:nvSpPr>
          <p:spPr bwMode="auto">
            <a:xfrm>
              <a:off x="3382963" y="2373313"/>
              <a:ext cx="14287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ETHERNET</a:t>
              </a:r>
            </a:p>
          </p:txBody>
        </p:sp>
        <p:sp>
          <p:nvSpPr>
            <p:cNvPr id="12" name="TextBox 16"/>
            <p:cNvSpPr txBox="1">
              <a:spLocks noChangeArrowheads="1"/>
            </p:cNvSpPr>
            <p:nvPr/>
          </p:nvSpPr>
          <p:spPr bwMode="auto">
            <a:xfrm>
              <a:off x="1447800" y="4052888"/>
              <a:ext cx="1338263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Ethernet/IP</a:t>
              </a:r>
            </a:p>
          </p:txBody>
        </p:sp>
        <p:sp>
          <p:nvSpPr>
            <p:cNvPr id="13" name="TextBox 17"/>
            <p:cNvSpPr txBox="1">
              <a:spLocks noChangeArrowheads="1"/>
            </p:cNvSpPr>
            <p:nvPr/>
          </p:nvSpPr>
          <p:spPr bwMode="auto">
            <a:xfrm>
              <a:off x="3733800" y="4052888"/>
              <a:ext cx="979488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Profinet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latin typeface="Arial" pitchFamily="34" charset="0"/>
              </a:endParaRPr>
            </a:p>
          </p:txBody>
        </p:sp>
        <p:sp>
          <p:nvSpPr>
            <p:cNvPr id="14" name="TextBox 18"/>
            <p:cNvSpPr txBox="1">
              <a:spLocks noChangeArrowheads="1"/>
            </p:cNvSpPr>
            <p:nvPr/>
          </p:nvSpPr>
          <p:spPr bwMode="auto">
            <a:xfrm>
              <a:off x="5867400" y="4078288"/>
              <a:ext cx="10445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Ethercat</a:t>
              </a:r>
            </a:p>
          </p:txBody>
        </p: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7680325" y="4073525"/>
              <a:ext cx="14414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SERCOS/IP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989013" y="2743200"/>
              <a:ext cx="0" cy="1335088"/>
            </a:xfrm>
            <a:prstGeom prst="line">
              <a:avLst/>
            </a:prstGeom>
            <a:ln w="50800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3382963" y="2738438"/>
              <a:ext cx="0" cy="1335087"/>
            </a:xfrm>
            <a:prstGeom prst="line">
              <a:avLst/>
            </a:prstGeom>
            <a:ln w="50800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5562600" y="2743200"/>
              <a:ext cx="0" cy="1335088"/>
            </a:xfrm>
            <a:prstGeom prst="line">
              <a:avLst/>
            </a:prstGeom>
            <a:ln w="50800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7620000" y="2747963"/>
              <a:ext cx="0" cy="1335087"/>
            </a:xfrm>
            <a:prstGeom prst="line">
              <a:avLst/>
            </a:prstGeom>
            <a:ln w="50800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672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Seemless</a:t>
            </a:r>
            <a:r>
              <a:rPr lang="en-US" altLang="en-US" dirty="0"/>
              <a:t> </a:t>
            </a:r>
            <a:r>
              <a:rPr lang="en-US" altLang="en-US" dirty="0" smtClean="0"/>
              <a:t>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93763" y="1833562"/>
            <a:ext cx="8185150" cy="4124325"/>
            <a:chOff x="893763" y="1968500"/>
            <a:chExt cx="8185150" cy="4124325"/>
          </a:xfrm>
        </p:grpSpPr>
        <p:sp>
          <p:nvSpPr>
            <p:cNvPr id="7" name="Pyr1"/>
            <p:cNvSpPr>
              <a:spLocks noEditPoints="1" noChangeArrowheads="1"/>
            </p:cNvSpPr>
            <p:nvPr/>
          </p:nvSpPr>
          <p:spPr bwMode="auto">
            <a:xfrm>
              <a:off x="3321050" y="1968500"/>
              <a:ext cx="1336675" cy="9144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5400 w 21600"/>
                <a:gd name="T10" fmla="*/ 11800 h 21600"/>
                <a:gd name="T11" fmla="*/ 16200 w 21600"/>
                <a:gd name="T12" fmla="*/ 20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C0C0C0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Pyr2"/>
            <p:cNvSpPr>
              <a:spLocks noEditPoints="1" noChangeArrowheads="1"/>
            </p:cNvSpPr>
            <p:nvPr/>
          </p:nvSpPr>
          <p:spPr bwMode="auto">
            <a:xfrm>
              <a:off x="2511425" y="2882900"/>
              <a:ext cx="2924175" cy="107156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787 w 21600"/>
                <a:gd name="T13" fmla="*/ 500 h 21600"/>
                <a:gd name="T14" fmla="*/ 15812 w 21600"/>
                <a:gd name="T15" fmla="*/ 21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787" y="0"/>
                  </a:moveTo>
                  <a:lnTo>
                    <a:pt x="15812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5787" y="0"/>
                  </a:lnTo>
                  <a:close/>
                </a:path>
              </a:pathLst>
            </a:custGeom>
            <a:solidFill>
              <a:srgbClr val="337F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Pyr3"/>
            <p:cNvSpPr>
              <a:spLocks noEditPoints="1" noChangeArrowheads="1"/>
            </p:cNvSpPr>
            <p:nvPr/>
          </p:nvSpPr>
          <p:spPr bwMode="auto">
            <a:xfrm>
              <a:off x="1711325" y="3954463"/>
              <a:ext cx="4532313" cy="1071562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5287 w 21600"/>
                <a:gd name="T13" fmla="*/ 500 h 21600"/>
                <a:gd name="T14" fmla="*/ 16312 w 21600"/>
                <a:gd name="T15" fmla="*/ 21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3768" y="0"/>
                  </a:moveTo>
                  <a:lnTo>
                    <a:pt x="17831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rgbClr val="853154">
                <a:alpha val="5803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Pyr4"/>
            <p:cNvSpPr>
              <a:spLocks noEditPoints="1" noChangeArrowheads="1"/>
            </p:cNvSpPr>
            <p:nvPr/>
          </p:nvSpPr>
          <p:spPr bwMode="auto">
            <a:xfrm>
              <a:off x="893763" y="5021263"/>
              <a:ext cx="6126162" cy="1071562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287 w 21600"/>
                <a:gd name="T13" fmla="*/ 500 h 21600"/>
                <a:gd name="T14" fmla="*/ 17312 w 21600"/>
                <a:gd name="T15" fmla="*/ 21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793" y="0"/>
                  </a:moveTo>
                  <a:lnTo>
                    <a:pt x="18806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58782F">
                <a:alpha val="5882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4059238" y="2514600"/>
              <a:ext cx="4730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r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ERP </a:t>
              </a:r>
            </a:p>
          </p:txBody>
        </p:sp>
        <p:sp>
          <p:nvSpPr>
            <p:cNvPr id="12" name="Text Box 8"/>
            <p:cNvSpPr txBox="1">
              <a:spLocks noChangeArrowheads="1"/>
            </p:cNvSpPr>
            <p:nvPr/>
          </p:nvSpPr>
          <p:spPr bwMode="auto">
            <a:xfrm>
              <a:off x="2984500" y="3635375"/>
              <a:ext cx="44926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MES </a:t>
              </a:r>
            </a:p>
          </p:txBody>
        </p:sp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1970088" y="4754563"/>
              <a:ext cx="1016000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Machine </a:t>
              </a:r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1720850" y="5734050"/>
              <a:ext cx="8032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Device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4264025" y="3622675"/>
              <a:ext cx="969963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Supervisor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4532313" y="4775200"/>
              <a:ext cx="1663700" cy="246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DCS/ PLCs / IPCs</a:t>
              </a: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5181600" y="5835650"/>
              <a:ext cx="137795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Sensors/Actors</a:t>
              </a:r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>
              <a:off x="1198563" y="2444750"/>
              <a:ext cx="12795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Data Center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1204913" y="2060575"/>
              <a:ext cx="17049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itchFamily="34" charset="0"/>
                  <a:ea typeface="ヒラギノ角ゴ Pro W3" charset="-128"/>
                </a:rPr>
                <a:t>Building Network</a:t>
              </a:r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1214438" y="2406650"/>
              <a:ext cx="2519362" cy="635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3370263" y="2406650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2424113" y="4413250"/>
              <a:ext cx="2987675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2116138" y="5422900"/>
              <a:ext cx="3800475" cy="476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3214688" y="3317875"/>
              <a:ext cx="1547812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3633788" y="2413000"/>
              <a:ext cx="0" cy="3028950"/>
            </a:xfrm>
            <a:prstGeom prst="line">
              <a:avLst/>
            </a:prstGeom>
            <a:noFill/>
            <a:ln w="317500">
              <a:pattFill prst="trellis">
                <a:fgClr>
                  <a:srgbClr val="FFCC00"/>
                </a:fgClr>
                <a:bgClr>
                  <a:schemeClr val="bg2"/>
                </a:bgClr>
              </a:patt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>
              <a:off x="2116138" y="5427663"/>
              <a:ext cx="0" cy="3603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>
              <a:off x="5408613" y="4406900"/>
              <a:ext cx="0" cy="34766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4768850" y="3300413"/>
              <a:ext cx="0" cy="3476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>
              <a:off x="3230563" y="3305175"/>
              <a:ext cx="0" cy="34766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>
              <a:off x="2441575" y="4430713"/>
              <a:ext cx="4763" cy="3476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>
              <a:off x="5892800" y="5421313"/>
              <a:ext cx="0" cy="347662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 Box 28"/>
            <p:cNvSpPr txBox="1">
              <a:spLocks noChangeArrowheads="1"/>
            </p:cNvSpPr>
            <p:nvPr/>
          </p:nvSpPr>
          <p:spPr bwMode="auto">
            <a:xfrm rot="16200000">
              <a:off x="2610644" y="3901282"/>
              <a:ext cx="20383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itchFamily="34" charset="0"/>
                  <a:ea typeface="ヒラギノ角ゴ Pro W3" charset="-128"/>
                </a:rPr>
                <a:t>Industrial Ethernet</a:t>
              </a:r>
            </a:p>
          </p:txBody>
        </p:sp>
        <p:sp>
          <p:nvSpPr>
            <p:cNvPr id="33" name="Text Box 29"/>
            <p:cNvSpPr txBox="1">
              <a:spLocks noChangeArrowheads="1"/>
            </p:cNvSpPr>
            <p:nvPr/>
          </p:nvSpPr>
          <p:spPr bwMode="auto">
            <a:xfrm>
              <a:off x="4400550" y="2084388"/>
              <a:ext cx="3260725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Transparent Communication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over all business levels without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    Interfaces and communication losses</a:t>
              </a:r>
            </a:p>
          </p:txBody>
        </p:sp>
        <p:sp>
          <p:nvSpPr>
            <p:cNvPr id="34" name="Text Box 30"/>
            <p:cNvSpPr txBox="1">
              <a:spLocks noChangeArrowheads="1"/>
            </p:cNvSpPr>
            <p:nvPr/>
          </p:nvSpPr>
          <p:spPr bwMode="auto">
            <a:xfrm>
              <a:off x="5167313" y="3090863"/>
              <a:ext cx="2552700" cy="646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use of common IT processes for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operation and observation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   via web technology</a:t>
              </a:r>
            </a:p>
          </p:txBody>
        </p:sp>
        <p:sp>
          <p:nvSpPr>
            <p:cNvPr id="35" name="Text Box 31"/>
            <p:cNvSpPr txBox="1">
              <a:spLocks noChangeArrowheads="1"/>
            </p:cNvSpPr>
            <p:nvPr/>
          </p:nvSpPr>
          <p:spPr bwMode="auto">
            <a:xfrm>
              <a:off x="5767388" y="4059238"/>
              <a:ext cx="3178175" cy="850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Web server on  PLCs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   and machines, remote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       maintenance and teleservice  	  directly from the network </a:t>
              </a:r>
            </a:p>
          </p:txBody>
        </p:sp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6715125" y="5140325"/>
              <a:ext cx="2363788" cy="63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Easy installation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and operation with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latin typeface="Arial" pitchFamily="34" charset="0"/>
                  <a:ea typeface="ヒラギノ角ゴ Pro W3" charset="-128"/>
                </a:rPr>
                <a:t>        convergent using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93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Buzz </a:t>
            </a:r>
            <a:r>
              <a:rPr lang="en-US" altLang="en-US" dirty="0" smtClean="0"/>
              <a:t>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1306830"/>
          </a:xfrm>
        </p:spPr>
        <p:txBody>
          <a:bodyPr/>
          <a:lstStyle/>
          <a:p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Trade Publication</a:t>
            </a:r>
            <a:br>
              <a:rPr lang="de-DE" altLang="en-US" b="1" dirty="0" smtClean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Industrial Ethernet is discussed ALL THE TIME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606248"/>
            <a:ext cx="1826103" cy="24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460" y="3507809"/>
            <a:ext cx="1826103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2761676"/>
            <a:ext cx="1682804" cy="206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2761676"/>
            <a:ext cx="1705631" cy="2313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Outlook of Industrial Ethernet</a:t>
            </a:r>
            <a:r>
              <a:rPr lang="de-DE" altLang="en-US" b="1" dirty="0">
                <a:latin typeface="Arial" pitchFamily="34" charset="0"/>
                <a:ea typeface="ヒラギノ角ゴ Pro W3" charset="-128"/>
              </a:rPr>
              <a:t/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Recent poll from Automation World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" r="10185"/>
          <a:stretch>
            <a:fillRect/>
          </a:stretch>
        </p:blipFill>
        <p:spPr bwMode="auto">
          <a:xfrm>
            <a:off x="4952591" y="2846666"/>
            <a:ext cx="3896134" cy="2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r="6194"/>
          <a:stretch>
            <a:fillRect/>
          </a:stretch>
        </p:blipFill>
        <p:spPr bwMode="auto">
          <a:xfrm>
            <a:off x="444500" y="2732365"/>
            <a:ext cx="4282440" cy="238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376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You Aren’t in Kansas </a:t>
            </a:r>
            <a:r>
              <a:rPr lang="en-US" altLang="en-US" dirty="0" smtClean="0"/>
              <a:t>Anymore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59" y="2809874"/>
            <a:ext cx="8540115" cy="3225165"/>
          </a:xfrm>
        </p:spPr>
        <p:txBody>
          <a:bodyPr/>
          <a:lstStyle/>
          <a:p>
            <a:r>
              <a:rPr lang="en-US" altLang="en-US" dirty="0"/>
              <a:t>Users familiar with NEMA / IP ratings and rather than MICE. (Mostly Mice 2 and 3 areas</a:t>
            </a:r>
            <a:r>
              <a:rPr lang="en-US" altLang="en-US" dirty="0" smtClean="0"/>
              <a:t>)</a:t>
            </a:r>
          </a:p>
          <a:p>
            <a:r>
              <a:rPr lang="en-US" altLang="en-US" dirty="0"/>
              <a:t>DIN rail mounted devices not 19” Racks</a:t>
            </a:r>
          </a:p>
          <a:p>
            <a:r>
              <a:rPr lang="en-US" altLang="en-US" dirty="0"/>
              <a:t>Supply voltage is 24VDC not -48V</a:t>
            </a:r>
          </a:p>
          <a:p>
            <a:r>
              <a:rPr lang="en-US" altLang="en-US" dirty="0"/>
              <a:t>Classified hazardous areas exist (Division 1 and 2)</a:t>
            </a:r>
          </a:p>
          <a:p>
            <a:r>
              <a:rPr lang="en-US" altLang="en-US" dirty="0"/>
              <a:t>No Plenum/Riser Cables – Oil Resistant or High </a:t>
            </a:r>
            <a:r>
              <a:rPr lang="en-US" altLang="en-US" dirty="0" smtClean="0"/>
              <a:t>Flex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3" r="18956" b="15579"/>
          <a:stretch>
            <a:fillRect/>
          </a:stretch>
        </p:blipFill>
        <p:spPr bwMode="auto">
          <a:xfrm>
            <a:off x="1947863" y="1504950"/>
            <a:ext cx="14446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1504950"/>
            <a:ext cx="15716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6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IP Environmental </a:t>
            </a:r>
            <a:r>
              <a:rPr lang="en-US" altLang="en-US" dirty="0" smtClean="0"/>
              <a:t>Ratings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6BCD4"/>
              </a:clrFrom>
              <a:clrTo>
                <a:srgbClr val="A6BC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17040"/>
            <a:ext cx="83058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5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IP Environmental </a:t>
            </a:r>
            <a:r>
              <a:rPr lang="en-US" altLang="en-US" dirty="0" smtClean="0"/>
              <a:t>Ratings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59" y="1645920"/>
            <a:ext cx="3910965" cy="4389120"/>
          </a:xfrm>
        </p:spPr>
        <p:txBody>
          <a:bodyPr/>
          <a:lstStyle/>
          <a:p>
            <a:r>
              <a:rPr lang="en-US" altLang="en-US" dirty="0"/>
              <a:t>IP20 for components inside control cabinets</a:t>
            </a:r>
          </a:p>
          <a:p>
            <a:r>
              <a:rPr lang="en-US" altLang="en-US" dirty="0"/>
              <a:t>IP65/67 for components outside control </a:t>
            </a:r>
            <a:r>
              <a:rPr lang="en-US" altLang="en-US" dirty="0" smtClean="0"/>
              <a:t>cabinets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 descr="http://www.e-switch.com/Portals/0/IPRatingCh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"/>
          <a:stretch>
            <a:fillRect/>
          </a:stretch>
        </p:blipFill>
        <p:spPr bwMode="auto">
          <a:xfrm>
            <a:off x="4472235" y="1447800"/>
            <a:ext cx="4219328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84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 “Industrial” </a:t>
            </a:r>
            <a:r>
              <a:rPr lang="en-US" alt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Industrial locations include the manufacturing floor, process plant, traffic control, water treatment, and transit systems needing:</a:t>
            </a:r>
          </a:p>
          <a:p>
            <a:r>
              <a:rPr lang="en-US" altLang="en-US" dirty="0"/>
              <a:t>“Real Time” Control Needs</a:t>
            </a:r>
          </a:p>
          <a:p>
            <a:r>
              <a:rPr lang="en-US" altLang="en-US" dirty="0"/>
              <a:t>Multiple levels of redundancy</a:t>
            </a:r>
          </a:p>
          <a:p>
            <a:r>
              <a:rPr lang="en-US" altLang="en-US" dirty="0"/>
              <a:t>More extreme vibration and shock</a:t>
            </a:r>
          </a:p>
          <a:p>
            <a:r>
              <a:rPr lang="en-US" altLang="en-US" dirty="0"/>
              <a:t>Water, Dust, Coolant </a:t>
            </a:r>
            <a:r>
              <a:rPr lang="en-US" altLang="en-US" dirty="0" smtClean="0"/>
              <a:t>Exposure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9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Industrial Device </a:t>
            </a:r>
            <a:r>
              <a:rPr lang="en-US" altLang="en-US" dirty="0" smtClean="0"/>
              <a:t>Connections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6375" y="1428750"/>
            <a:ext cx="8751888" cy="5208588"/>
            <a:chOff x="206375" y="1181100"/>
            <a:chExt cx="8751888" cy="5208588"/>
          </a:xfrm>
        </p:grpSpPr>
        <p:pic>
          <p:nvPicPr>
            <p:cNvPr id="7" name="Picture 5" descr="Bild_Gigabit-Klem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" r="800"/>
            <a:stretch>
              <a:fillRect/>
            </a:stretch>
          </p:blipFill>
          <p:spPr bwMode="auto">
            <a:xfrm>
              <a:off x="6534150" y="3606800"/>
              <a:ext cx="2170113" cy="1300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 descr="Bild_IP67_V14_metall_C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7" t="16682" r="24988" b="8340"/>
            <a:stretch>
              <a:fillRect/>
            </a:stretch>
          </p:blipFill>
          <p:spPr bwMode="auto">
            <a:xfrm>
              <a:off x="6386513" y="2420938"/>
              <a:ext cx="1676400" cy="1122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Bild_M12_D_Anschlussleitu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73" t="29163" r="14989" b="27705"/>
            <a:stretch>
              <a:fillRect/>
            </a:stretch>
          </p:blipFill>
          <p:spPr bwMode="auto">
            <a:xfrm>
              <a:off x="2541588" y="4872038"/>
              <a:ext cx="1782762" cy="105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 descr="Bild_M12_X_Anschlussleitu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977" t="29163" r="14989" b="14581"/>
            <a:stretch>
              <a:fillRect/>
            </a:stretch>
          </p:blipFill>
          <p:spPr bwMode="auto">
            <a:xfrm>
              <a:off x="1068388" y="4714875"/>
              <a:ext cx="1692275" cy="1182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 descr="Bild_IP67_V1_kunststoff_LW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1" t="6616" r="11661" b="6616"/>
            <a:stretch>
              <a:fillRect/>
            </a:stretch>
          </p:blipFill>
          <p:spPr bwMode="auto">
            <a:xfrm>
              <a:off x="608013" y="3505200"/>
              <a:ext cx="1744662" cy="992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 descr="Bild_FK-Stecker_M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" t="18848" r="6664" b="16335"/>
            <a:stretch>
              <a:fillRect/>
            </a:stretch>
          </p:blipFill>
          <p:spPr bwMode="auto">
            <a:xfrm>
              <a:off x="4333875" y="5053013"/>
              <a:ext cx="1790700" cy="847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2" descr="Bild_IP20 fieldplu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8" r="16658"/>
            <a:stretch>
              <a:fillRect/>
            </a:stretch>
          </p:blipFill>
          <p:spPr bwMode="auto">
            <a:xfrm>
              <a:off x="2747963" y="1439863"/>
              <a:ext cx="1587500" cy="105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3" descr="Bild_IP67_V1_metall_LW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4" r="20824"/>
            <a:stretch>
              <a:fillRect/>
            </a:stretch>
          </p:blipFill>
          <p:spPr bwMode="auto">
            <a:xfrm>
              <a:off x="593725" y="1963738"/>
              <a:ext cx="1744663" cy="1319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4" descr="Bild_IP67_V1_kunststoff_CU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94" t="13928" r="24988" b="8357"/>
            <a:stretch>
              <a:fillRect/>
            </a:stretch>
          </p:blipFill>
          <p:spPr bwMode="auto">
            <a:xfrm>
              <a:off x="5561013" y="1320800"/>
              <a:ext cx="1744662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3635375" y="2581275"/>
              <a:ext cx="1854200" cy="1682750"/>
            </a:xfrm>
            <a:prstGeom prst="ellipse">
              <a:avLst/>
            </a:prstGeom>
            <a:solidFill>
              <a:srgbClr val="337F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>
                  <a:solidFill>
                    <a:schemeClr val="bg1"/>
                  </a:solidFill>
                  <a:latin typeface="Arial" pitchFamily="34" charset="0"/>
                  <a:ea typeface="ヒラギノ角ゴ Pro W3" charset="-128"/>
                </a:rPr>
                <a:t>Internet</a:t>
              </a:r>
              <a:br>
                <a:rPr lang="en-US" altLang="en-US" sz="2000" b="1">
                  <a:solidFill>
                    <a:schemeClr val="bg1"/>
                  </a:solidFill>
                  <a:latin typeface="Arial" pitchFamily="34" charset="0"/>
                  <a:ea typeface="ヒラギノ角ゴ Pro W3" charset="-128"/>
                </a:rPr>
              </a:br>
              <a:r>
                <a:rPr lang="en-US" altLang="en-US" sz="2000" b="1">
                  <a:solidFill>
                    <a:schemeClr val="bg1"/>
                  </a:solidFill>
                  <a:latin typeface="Arial" pitchFamily="34" charset="0"/>
                  <a:ea typeface="ヒラギノ角ゴ Pro W3" charset="-128"/>
                </a:rPr>
                <a:t>of</a:t>
              </a:r>
              <a:br>
                <a:rPr lang="en-US" altLang="en-US" sz="2000" b="1">
                  <a:solidFill>
                    <a:schemeClr val="bg1"/>
                  </a:solidFill>
                  <a:latin typeface="Arial" pitchFamily="34" charset="0"/>
                  <a:ea typeface="ヒラギノ角ゴ Pro W3" charset="-128"/>
                </a:rPr>
              </a:br>
              <a:r>
                <a:rPr lang="en-US" altLang="en-US" sz="2000" b="1">
                  <a:solidFill>
                    <a:schemeClr val="bg1"/>
                  </a:solidFill>
                  <a:latin typeface="Arial" pitchFamily="34" charset="0"/>
                  <a:ea typeface="ヒラギノ角ゴ Pro W3" charset="-128"/>
                </a:rPr>
                <a:t>Things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7262813" y="4659313"/>
              <a:ext cx="1385887" cy="730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Gigabit-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terminal block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IP20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4325938" y="5865813"/>
              <a:ext cx="1308100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M12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X-coded IP67</a:t>
              </a:r>
            </a:p>
          </p:txBody>
        </p:sp>
        <p:sp>
          <p:nvSpPr>
            <p:cNvPr id="19" name="Text Box 20"/>
            <p:cNvSpPr txBox="1">
              <a:spLocks noChangeArrowheads="1"/>
            </p:cNvSpPr>
            <p:nvPr/>
          </p:nvSpPr>
          <p:spPr bwMode="auto">
            <a:xfrm>
              <a:off x="2836863" y="5853113"/>
              <a:ext cx="1317625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M12 plug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D-coded IP67</a:t>
              </a: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206375" y="5053013"/>
              <a:ext cx="1296988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M12 plug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X-coded IP67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844550" y="4373563"/>
              <a:ext cx="15859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Industry V4 plug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1136650" y="2979738"/>
              <a:ext cx="15716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Industry V1 plug</a:t>
              </a: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2076450" y="1519238"/>
              <a:ext cx="171767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Industry field plug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Cu IP20</a:t>
              </a: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7143750" y="1519238"/>
              <a:ext cx="15859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Industry V1 plug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endParaRPr lang="en-US" altLang="en-US" sz="1400" b="1">
                <a:latin typeface="Arial" pitchFamily="34" charset="0"/>
                <a:ea typeface="ヒラギノ角ゴ Pro W3" charset="-128"/>
              </a:endParaRPr>
            </a:p>
          </p:txBody>
        </p:sp>
        <p:sp>
          <p:nvSpPr>
            <p:cNvPr id="25" name="Text Box 20"/>
            <p:cNvSpPr txBox="1">
              <a:spLocks noChangeArrowheads="1"/>
            </p:cNvSpPr>
            <p:nvPr/>
          </p:nvSpPr>
          <p:spPr bwMode="auto">
            <a:xfrm>
              <a:off x="7273925" y="3243263"/>
              <a:ext cx="168433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Industry V14 plug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endParaRPr lang="en-US" altLang="en-US" sz="1400" b="1">
                <a:latin typeface="Arial" pitchFamily="34" charset="0"/>
                <a:ea typeface="ヒラギノ角ゴ Pro W3" charset="-128"/>
              </a:endParaRPr>
            </a:p>
          </p:txBody>
        </p:sp>
        <p:sp>
          <p:nvSpPr>
            <p:cNvPr id="26" name="Line 8"/>
            <p:cNvSpPr>
              <a:spLocks noChangeShapeType="1"/>
            </p:cNvSpPr>
            <p:nvPr/>
          </p:nvSpPr>
          <p:spPr bwMode="auto">
            <a:xfrm flipH="1" flipV="1">
              <a:off x="5407025" y="3929063"/>
              <a:ext cx="1239838" cy="287337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8"/>
            <p:cNvSpPr>
              <a:spLocks noChangeShapeType="1"/>
            </p:cNvSpPr>
            <p:nvPr/>
          </p:nvSpPr>
          <p:spPr bwMode="auto">
            <a:xfrm flipH="1" flipV="1">
              <a:off x="4899025" y="4316413"/>
              <a:ext cx="477838" cy="877887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8"/>
            <p:cNvSpPr>
              <a:spLocks noChangeShapeType="1"/>
            </p:cNvSpPr>
            <p:nvPr/>
          </p:nvSpPr>
          <p:spPr bwMode="auto">
            <a:xfrm flipV="1">
              <a:off x="3676650" y="4370388"/>
              <a:ext cx="655638" cy="830262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 flipV="1">
              <a:off x="2787650" y="4081463"/>
              <a:ext cx="989013" cy="763587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Line 8"/>
            <p:cNvSpPr>
              <a:spLocks noChangeShapeType="1"/>
            </p:cNvSpPr>
            <p:nvPr/>
          </p:nvSpPr>
          <p:spPr bwMode="auto">
            <a:xfrm flipV="1">
              <a:off x="2041525" y="3554413"/>
              <a:ext cx="1455738" cy="458787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2019300" y="2838450"/>
              <a:ext cx="1674813" cy="131763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3902075" y="1989138"/>
              <a:ext cx="265113" cy="587375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8"/>
            <p:cNvSpPr>
              <a:spLocks noChangeShapeType="1"/>
            </p:cNvSpPr>
            <p:nvPr/>
          </p:nvSpPr>
          <p:spPr bwMode="auto">
            <a:xfrm flipH="1">
              <a:off x="5230813" y="2471738"/>
              <a:ext cx="573087" cy="263525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8"/>
            <p:cNvSpPr>
              <a:spLocks noChangeShapeType="1"/>
            </p:cNvSpPr>
            <p:nvPr/>
          </p:nvSpPr>
          <p:spPr bwMode="auto">
            <a:xfrm flipH="1">
              <a:off x="5561013" y="3429000"/>
              <a:ext cx="868362" cy="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8"/>
            <p:cNvSpPr>
              <a:spLocks noChangeShapeType="1"/>
            </p:cNvSpPr>
            <p:nvPr/>
          </p:nvSpPr>
          <p:spPr bwMode="auto">
            <a:xfrm flipH="1">
              <a:off x="4783138" y="2036763"/>
              <a:ext cx="0" cy="488950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 Box 20"/>
            <p:cNvSpPr txBox="1">
              <a:spLocks noChangeArrowheads="1"/>
            </p:cNvSpPr>
            <p:nvPr/>
          </p:nvSpPr>
          <p:spPr bwMode="auto">
            <a:xfrm>
              <a:off x="5183188" y="1181100"/>
              <a:ext cx="1423987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M12 LP-socket</a:t>
              </a:r>
              <a:br>
                <a:rPr lang="en-US" altLang="en-US" sz="1400" b="1">
                  <a:latin typeface="Arial" pitchFamily="34" charset="0"/>
                  <a:ea typeface="ヒラギノ角ゴ Pro W3" charset="-128"/>
                </a:rPr>
              </a:b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X-coded IP67</a:t>
              </a:r>
            </a:p>
          </p:txBody>
        </p:sp>
        <p:pic>
          <p:nvPicPr>
            <p:cNvPr id="37" name="Picture 36" descr="lp buch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5150" y="1304925"/>
              <a:ext cx="8667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Line 8"/>
            <p:cNvSpPr>
              <a:spLocks noChangeShapeType="1"/>
            </p:cNvSpPr>
            <p:nvPr/>
          </p:nvSpPr>
          <p:spPr bwMode="auto">
            <a:xfrm flipH="1" flipV="1">
              <a:off x="5241925" y="4144963"/>
              <a:ext cx="1077913" cy="687387"/>
            </a:xfrm>
            <a:prstGeom prst="line">
              <a:avLst/>
            </a:prstGeom>
            <a:noFill/>
            <a:ln w="3175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9" name="Picture 38" descr="bild rj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3613" y="4843463"/>
              <a:ext cx="838200" cy="73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 Box 20"/>
            <p:cNvSpPr txBox="1">
              <a:spLocks noChangeArrowheads="1"/>
            </p:cNvSpPr>
            <p:nvPr/>
          </p:nvSpPr>
          <p:spPr bwMode="auto">
            <a:xfrm>
              <a:off x="6199188" y="5510213"/>
              <a:ext cx="175101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>
                  <a:latin typeface="Arial" pitchFamily="34" charset="0"/>
                  <a:ea typeface="ヒラギノ角ゴ Pro W3" charset="-128"/>
                </a:rPr>
                <a:t>RJ 45 LP-jack IP20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23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6"/>
          </p:nvPr>
        </p:nvSpPr>
        <p:spPr/>
        <p:txBody>
          <a:bodyPr/>
          <a:lstStyle/>
          <a:p>
            <a:pPr>
              <a:defRPr/>
            </a:pPr>
            <a:fld id="{E50B30B4-8BA1-E748-9630-47607DB342DA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D788A271-CA8C-6248-994B-30B5CA32ECA7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126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Industrial Ethernet</a:t>
            </a:r>
            <a:r>
              <a:rPr lang="en-US" altLang="en-US" dirty="0" smtClean="0"/>
              <a:t>?</a:t>
            </a:r>
            <a:endParaRPr lang="en-US" dirty="0">
              <a:latin typeface="Verdana" charset="0"/>
            </a:endParaRPr>
          </a:p>
        </p:txBody>
      </p:sp>
      <p:sp>
        <p:nvSpPr>
          <p:cNvPr id="11268" name="Content Placeholder 4"/>
          <p:cNvSpPr>
            <a:spLocks noGrp="1"/>
          </p:cNvSpPr>
          <p:nvPr>
            <p:ph sz="quarter" idx="14"/>
          </p:nvPr>
        </p:nvSpPr>
        <p:spPr>
          <a:xfrm>
            <a:off x="365125" y="1646238"/>
            <a:ext cx="8326438" cy="4389437"/>
          </a:xfrm>
        </p:spPr>
        <p:txBody>
          <a:bodyPr/>
          <a:lstStyle/>
          <a:p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It’s a specific type of “Internet of Things” used to describe Ethernet used on manufacturing plant floors or in process facilities.</a:t>
            </a:r>
          </a:p>
          <a:p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It is rapidly growing already. 23% of the 31.3 million industrial networked nodes in 2011 were based on Ethernet. – IMS Research</a:t>
            </a:r>
          </a:p>
          <a:p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Total economic value of </a:t>
            </a:r>
            <a:r>
              <a:rPr lang="en-US" altLang="en-US" b="1" dirty="0" err="1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IoT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 will be $1.9T by 2020 with manufacturing and health care verticals leading at 15% each. – Gartner Inc.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Industrial Bus Networks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graphicFrame>
        <p:nvGraphicFramePr>
          <p:cNvPr id="6" name="Content Placeholder 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71474586"/>
              </p:ext>
            </p:extLst>
          </p:nvPr>
        </p:nvGraphicFramePr>
        <p:xfrm>
          <a:off x="457200" y="1847850"/>
          <a:ext cx="8229600" cy="3763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4644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Network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Founder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Organization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4644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Ethernet/IP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Rockwell Automation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ODVA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801717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Profinet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Siemens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PTO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4644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MODBUS-TCP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Schneider Electric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Modbus</a:t>
                      </a:r>
                      <a:r>
                        <a:rPr lang="en-US" sz="1800" baseline="0" dirty="0" smtClean="0"/>
                        <a:t> IDA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4644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Foundation</a:t>
                      </a:r>
                      <a:r>
                        <a:rPr lang="en-US" sz="1800" baseline="0" dirty="0" smtClean="0"/>
                        <a:t> Fieldbus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Fieldbus Foundation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Fieldbus Foundation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46443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SERCOS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Bosch </a:t>
                      </a:r>
                      <a:r>
                        <a:rPr lang="en-US" sz="1800" dirty="0" err="1" smtClean="0"/>
                        <a:t>Rextroth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Interest</a:t>
                      </a:r>
                      <a:r>
                        <a:rPr lang="en-US" sz="1800" baseline="0" dirty="0" smtClean="0"/>
                        <a:t> Group </a:t>
                      </a:r>
                      <a:r>
                        <a:rPr lang="en-US" sz="1800" baseline="0" dirty="0" err="1" smtClean="0"/>
                        <a:t>Sercos</a:t>
                      </a:r>
                      <a:endParaRPr lang="en-US" sz="1800" dirty="0"/>
                    </a:p>
                  </a:txBody>
                  <a:tcPr marT="45708" marB="45708"/>
                </a:tc>
              </a:tr>
              <a:tr h="640055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EtherCAT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Beckhoff</a:t>
                      </a:r>
                      <a:r>
                        <a:rPr lang="en-US" sz="1800" dirty="0" smtClean="0"/>
                        <a:t> Automation</a:t>
                      </a:r>
                      <a:endParaRPr lang="en-US" sz="1800" dirty="0"/>
                    </a:p>
                  </a:txBody>
                  <a:tcPr marT="45708" marB="45708"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EtherCAT</a:t>
                      </a:r>
                      <a:r>
                        <a:rPr lang="en-US" sz="1800" dirty="0" smtClean="0"/>
                        <a:t> Technology Group</a:t>
                      </a:r>
                      <a:endParaRPr lang="en-US" sz="1800" dirty="0"/>
                    </a:p>
                  </a:txBody>
                  <a:tcPr marT="45708" marB="45708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21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Cable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dirty="0" err="1"/>
              <a:t>Profinet</a:t>
            </a:r>
            <a:r>
              <a:rPr lang="en-US" altLang="en-US" dirty="0"/>
              <a:t> recommends Shielded Cables</a:t>
            </a:r>
          </a:p>
          <a:p>
            <a:r>
              <a:rPr lang="en-US" altLang="en-US" dirty="0"/>
              <a:t>Ethernet/IP prefers unshielded systems </a:t>
            </a:r>
          </a:p>
          <a:p>
            <a:pPr marL="0" lvl="1" indent="0">
              <a:spcBef>
                <a:spcPts val="1800"/>
              </a:spcBef>
              <a:buClrTx/>
              <a:buSzPct val="135000"/>
              <a:buNone/>
              <a:tabLst>
                <a:tab pos="400050" algn="l"/>
              </a:tabLst>
            </a:pPr>
            <a:r>
              <a:rPr lang="en-US" altLang="en-US" dirty="0" smtClean="0"/>
              <a:t>	</a:t>
            </a:r>
            <a:r>
              <a:rPr lang="en-US" altLang="en-US" sz="2400" dirty="0"/>
              <a:t> - </a:t>
            </a:r>
            <a:r>
              <a:rPr lang="en-US" altLang="en-US" sz="2400" dirty="0" smtClean="0"/>
              <a:t>But </a:t>
            </a:r>
            <a:r>
              <a:rPr lang="en-US" altLang="en-US" sz="2400" dirty="0"/>
              <a:t>Recommends shielding </a:t>
            </a:r>
            <a:r>
              <a:rPr lang="en-US" altLang="en-US" sz="2400" dirty="0" smtClean="0"/>
              <a:t>for</a:t>
            </a:r>
          </a:p>
          <a:p>
            <a:pPr lvl="2"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altLang="en-US" sz="2400" dirty="0"/>
              <a:t>Induction welding processes</a:t>
            </a:r>
          </a:p>
          <a:p>
            <a:pPr lvl="2"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altLang="en-US" sz="2400" dirty="0"/>
              <a:t>RF Sources</a:t>
            </a:r>
          </a:p>
          <a:p>
            <a:pPr lvl="2"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altLang="en-US" sz="2400" dirty="0"/>
              <a:t>Electrostatic processes</a:t>
            </a:r>
          </a:p>
          <a:p>
            <a:pPr lvl="2">
              <a:buFont typeface="Arial" panose="020B0604020202020204" pitchFamily="34" charset="0"/>
              <a:buChar char="•"/>
              <a:tabLst>
                <a:tab pos="400050" algn="l"/>
              </a:tabLst>
            </a:pPr>
            <a:r>
              <a:rPr lang="en-US" altLang="en-US" sz="2400" dirty="0"/>
              <a:t>High current devices (more than 100 </a:t>
            </a:r>
            <a:r>
              <a:rPr lang="en-US" altLang="en-US" sz="2400" dirty="0" smtClean="0"/>
              <a:t>amps)</a:t>
            </a:r>
          </a:p>
          <a:p>
            <a:pPr marL="411162" lvl="1" indent="0">
              <a:buNone/>
              <a:tabLst>
                <a:tab pos="400050" algn="l"/>
                <a:tab pos="685800" algn="l"/>
              </a:tabLst>
            </a:pPr>
            <a:r>
              <a:rPr lang="en-US" altLang="en-US" sz="2400" dirty="0" smtClean="0"/>
              <a:t>- Uses shields with RC network to prevent DC 		ground loops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90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Physical Layer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dirty="0"/>
              <a:t>According to an ISA.org online article, Physical Layer failures accounted for 35% of total failures in plant automation</a:t>
            </a:r>
          </a:p>
          <a:p>
            <a:r>
              <a:rPr lang="en-US" altLang="en-US" dirty="0"/>
              <a:t>Two ways to provide reliability is to</a:t>
            </a:r>
          </a:p>
          <a:p>
            <a:pPr lvl="1"/>
            <a:r>
              <a:rPr lang="en-US" altLang="en-US" sz="2400" dirty="0" smtClean="0"/>
              <a:t> Harden </a:t>
            </a:r>
            <a:r>
              <a:rPr lang="en-US" altLang="en-US" sz="2400" dirty="0"/>
              <a:t>the physical layer</a:t>
            </a:r>
          </a:p>
          <a:p>
            <a:pPr lvl="1"/>
            <a:r>
              <a:rPr lang="en-US" altLang="en-US" sz="2400" dirty="0" smtClean="0"/>
              <a:t> Change </a:t>
            </a:r>
            <a:r>
              <a:rPr lang="en-US" altLang="en-US" sz="2400" dirty="0"/>
              <a:t>the network </a:t>
            </a:r>
            <a:r>
              <a:rPr lang="en-US" altLang="en-US" sz="2400" dirty="0" smtClean="0"/>
              <a:t>topography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4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Connector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Industrial Control </a:t>
            </a:r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Manufacturers</a:t>
            </a:r>
          </a:p>
          <a:p>
            <a:pPr marL="342900" indent="0">
              <a:buNone/>
            </a:pP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Guidelines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are given by the manufacturers, in this case for </a:t>
            </a:r>
            <a:r>
              <a:rPr lang="en-US" altLang="en-US" b="1" dirty="0" err="1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EtherNet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/IP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9"/>
          <a:stretch/>
        </p:blipFill>
        <p:spPr bwMode="auto">
          <a:xfrm>
            <a:off x="1371600" y="3298825"/>
            <a:ext cx="6553200" cy="273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7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First Step – Harden RJ45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444" y="2626836"/>
            <a:ext cx="3016250" cy="247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ine 4"/>
          <p:cNvSpPr>
            <a:spLocks noChangeShapeType="1"/>
          </p:cNvSpPr>
          <p:nvPr/>
        </p:nvSpPr>
        <p:spPr bwMode="auto">
          <a:xfrm flipV="1">
            <a:off x="6096000" y="4119561"/>
            <a:ext cx="276225" cy="70008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4727575" y="3065462"/>
            <a:ext cx="1066800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03650" y="2170906"/>
            <a:ext cx="2247900" cy="101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 dirty="0">
                <a:latin typeface="Arial" pitchFamily="34" charset="0"/>
              </a:rPr>
              <a:t>Nylon Locking Tab and Strain Relief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8"/>
          <a:stretch>
            <a:fillRect/>
          </a:stretch>
        </p:blipFill>
        <p:spPr bwMode="auto">
          <a:xfrm>
            <a:off x="250824" y="2159583"/>
            <a:ext cx="3044825" cy="274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Line 4"/>
          <p:cNvSpPr>
            <a:spLocks noChangeShapeType="1"/>
          </p:cNvSpPr>
          <p:nvPr/>
        </p:nvSpPr>
        <p:spPr bwMode="auto">
          <a:xfrm>
            <a:off x="2508249" y="4119562"/>
            <a:ext cx="358775" cy="6286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1431925" y="4748212"/>
            <a:ext cx="28702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Need to accomodate large individual conductors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5280025" y="4903787"/>
            <a:ext cx="1843088" cy="706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Metal Die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Cast Housing</a:t>
            </a:r>
          </a:p>
        </p:txBody>
      </p:sp>
      <p:sp>
        <p:nvSpPr>
          <p:cNvPr id="14" name="Line 7"/>
          <p:cNvSpPr>
            <a:spLocks noChangeShapeType="1"/>
          </p:cNvSpPr>
          <p:nvPr/>
        </p:nvSpPr>
        <p:spPr bwMode="auto">
          <a:xfrm>
            <a:off x="4727575" y="3065462"/>
            <a:ext cx="457200" cy="328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8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Second Step – Harden Some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Rugged Construction</a:t>
            </a:r>
          </a:p>
          <a:p>
            <a:pPr indent="-3175">
              <a:spcBef>
                <a:spcPct val="0"/>
              </a:spcBef>
              <a:buNone/>
            </a:pP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Here is a metal version of the “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V1”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connector system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de-DE" altLang="en-US" b="1" dirty="0">
              <a:latin typeface="Arial" pitchFamily="34" charset="0"/>
              <a:ea typeface="ヒラギノ角ゴ Pro W3" charset="-128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1" t="22565" r="30409" b="22249"/>
          <a:stretch>
            <a:fillRect/>
          </a:stretch>
        </p:blipFill>
        <p:spPr bwMode="auto">
          <a:xfrm>
            <a:off x="5473700" y="3323241"/>
            <a:ext cx="2727325" cy="271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5" t="23839" r="28246" b="25169"/>
          <a:stretch>
            <a:fillRect/>
          </a:stretch>
        </p:blipFill>
        <p:spPr bwMode="auto">
          <a:xfrm>
            <a:off x="530225" y="2688366"/>
            <a:ext cx="3429857" cy="261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5340350" y="3426428"/>
            <a:ext cx="571500" cy="15795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92550" y="2843815"/>
            <a:ext cx="2667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 dirty="0">
                <a:latin typeface="Arial" pitchFamily="34" charset="0"/>
              </a:rPr>
              <a:t>Threads and Gaskets for Sealing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44500" y="5106986"/>
            <a:ext cx="26670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 dirty="0">
                <a:latin typeface="Arial" pitchFamily="34" charset="0"/>
              </a:rPr>
              <a:t>Cable Glands and Stress Relief 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1042988" y="4392612"/>
            <a:ext cx="0" cy="560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Second Step – Harden Some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702040" cy="4389120"/>
          </a:xfrm>
        </p:spPr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Rugged Construction</a:t>
            </a:r>
          </a:p>
          <a:p>
            <a:pPr indent="-3175">
              <a:spcBef>
                <a:spcPct val="0"/>
              </a:spcBef>
              <a:buNone/>
            </a:pP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Here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is a metal version of the “V14” connector system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2" t="6264" r="28419" b="5566"/>
          <a:stretch>
            <a:fillRect/>
          </a:stretch>
        </p:blipFill>
        <p:spPr bwMode="auto">
          <a:xfrm>
            <a:off x="5597526" y="2617785"/>
            <a:ext cx="2164459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1" t="27098" r="23154" b="28738"/>
          <a:stretch>
            <a:fillRect/>
          </a:stretch>
        </p:blipFill>
        <p:spPr bwMode="auto">
          <a:xfrm>
            <a:off x="865189" y="3742622"/>
            <a:ext cx="3115376" cy="178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 flipH="1">
            <a:off x="3646488" y="3898105"/>
            <a:ext cx="323850" cy="179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130551" y="3186906"/>
            <a:ext cx="22479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Snap on connector</a:t>
            </a:r>
          </a:p>
        </p:txBody>
      </p:sp>
    </p:spTree>
    <p:extLst>
      <p:ext uri="{BB962C8B-B14F-4D97-AF65-F5344CB8AC3E}">
        <p14:creationId xmlns:p14="http://schemas.microsoft.com/office/powerpoint/2010/main" val="422543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/>
              <a:t>Second Step – Harden Some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Rugged Construction</a:t>
            </a:r>
          </a:p>
          <a:p>
            <a:pPr marL="342900" indent="0">
              <a:spcBef>
                <a:spcPct val="0"/>
              </a:spcBef>
              <a:buNone/>
            </a:pP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A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custom built connector that is explosion proof for 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the Oil 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and Gas industry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142085"/>
            <a:ext cx="2703597" cy="254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MikeN\AppData\Local\Temp\notesEAB594\Electrical Equipment Inse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46" t="19179" r="27396" b="26152"/>
          <a:stretch>
            <a:fillRect/>
          </a:stretch>
        </p:blipFill>
        <p:spPr bwMode="auto">
          <a:xfrm>
            <a:off x="5410200" y="3154107"/>
            <a:ext cx="2190750" cy="2633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05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Third Step – Engineer New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dirty="0"/>
              <a:t>High Band Width Connectors – M12 Footprint</a:t>
            </a:r>
          </a:p>
          <a:p>
            <a:r>
              <a:rPr lang="en-US" altLang="en-US" dirty="0"/>
              <a:t>“D” Code for 2 Twisted Pairs</a:t>
            </a:r>
          </a:p>
          <a:p>
            <a:r>
              <a:rPr lang="en-US" altLang="en-US" dirty="0"/>
              <a:t>“X” Code for 4 Twisted </a:t>
            </a:r>
            <a:r>
              <a:rPr lang="en-US" altLang="en-US" dirty="0" smtClean="0"/>
              <a:t>Pairs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8" descr="Bild_M12_D_Anschlussleitu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t="29163" r="34973" b="27705"/>
          <a:stretch>
            <a:fillRect/>
          </a:stretch>
        </p:blipFill>
        <p:spPr bwMode="auto">
          <a:xfrm>
            <a:off x="950913" y="3747119"/>
            <a:ext cx="3265465" cy="193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Bild_M12_X_Anschlussleitu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7" t="29163" r="14989" b="14581"/>
          <a:stretch>
            <a:fillRect/>
          </a:stretch>
        </p:blipFill>
        <p:spPr bwMode="auto">
          <a:xfrm>
            <a:off x="4808538" y="3550655"/>
            <a:ext cx="3325812" cy="2324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64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Cutting Edge Standard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365760" y="1645920"/>
            <a:ext cx="8326438" cy="621030"/>
          </a:xfrm>
        </p:spPr>
        <p:txBody>
          <a:bodyPr/>
          <a:lstStyle/>
          <a:p>
            <a:r>
              <a:rPr lang="en-US" altLang="en-US" dirty="0"/>
              <a:t>X Code M12 for Industrial Gigabit </a:t>
            </a:r>
            <a:r>
              <a:rPr lang="en-US" altLang="en-US" dirty="0" smtClean="0"/>
              <a:t>Speeds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2" b="12683"/>
          <a:stretch>
            <a:fillRect/>
          </a:stretch>
        </p:blipFill>
        <p:spPr bwMode="auto">
          <a:xfrm>
            <a:off x="807601" y="2038316"/>
            <a:ext cx="7705725" cy="240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43" t="33685" r="34975" b="32631"/>
          <a:stretch>
            <a:fillRect/>
          </a:stretch>
        </p:blipFill>
        <p:spPr bwMode="auto">
          <a:xfrm rot="19809819" flipH="1">
            <a:off x="1590184" y="4573296"/>
            <a:ext cx="2007580" cy="1374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3703201" y="4838700"/>
            <a:ext cx="1066800" cy="80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789051" y="4524375"/>
            <a:ext cx="22479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4 Shielded Pairs in an X shape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370201" y="3619500"/>
            <a:ext cx="22479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Typically PUR or PVC Cable</a:t>
            </a:r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 flipV="1">
            <a:off x="7284601" y="3238500"/>
            <a:ext cx="209550" cy="293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Industrial </a:t>
            </a:r>
            <a:r>
              <a:rPr lang="en-US" altLang="en-US" dirty="0" smtClean="0"/>
              <a:t>Ethernet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7" descr="New Sector Map A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4"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95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IP67 Ethernet Switch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171450" indent="-171450"/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Electronics</a:t>
            </a:r>
            <a:r>
              <a:rPr lang="de-DE" altLang="en-US" b="1" dirty="0">
                <a:latin typeface="Arial" pitchFamily="34" charset="0"/>
                <a:ea typeface="ヒラギノ角ゴ Pro W3" charset="-128"/>
              </a:rPr>
              <a:t/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Not only connectors need to be rugged.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853780" y="2762249"/>
            <a:ext cx="873125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750718" y="2562224"/>
            <a:ext cx="2247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 dirty="0">
                <a:latin typeface="Arial" pitchFamily="34" charset="0"/>
              </a:rPr>
              <a:t>Metal Housing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0" y="2627312"/>
            <a:ext cx="3979863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72705" y="5105399"/>
            <a:ext cx="22479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2000">
                <a:latin typeface="Arial" pitchFamily="34" charset="0"/>
              </a:rPr>
              <a:t>M12 Connectors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V="1">
            <a:off x="2847180" y="5305424"/>
            <a:ext cx="10255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Conversion from RJ45 to M12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0" t="22334" r="7718" b="23286"/>
          <a:stretch>
            <a:fillRect/>
          </a:stretch>
        </p:blipFill>
        <p:spPr bwMode="auto">
          <a:xfrm>
            <a:off x="5927725" y="2714623"/>
            <a:ext cx="2292350" cy="2108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7" t="23099" r="32269" b="24561"/>
          <a:stretch>
            <a:fillRect/>
          </a:stretch>
        </p:blipFill>
        <p:spPr bwMode="auto">
          <a:xfrm>
            <a:off x="865188" y="2781880"/>
            <a:ext cx="2115146" cy="2088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6" t="3670" r="7359" b="4933"/>
          <a:stretch>
            <a:fillRect/>
          </a:stretch>
        </p:blipFill>
        <p:spPr bwMode="auto">
          <a:xfrm>
            <a:off x="3349625" y="2931301"/>
            <a:ext cx="2508514" cy="175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49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Inside the Cabinet – DIN 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16075"/>
            <a:ext cx="3852863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454275"/>
            <a:ext cx="4419600" cy="301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1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Inside the Cabinet – DIN 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RJ45 Jack Meets DIN </a:t>
            </a:r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Rail</a:t>
            </a:r>
            <a:r>
              <a:rPr lang="de-DE" altLang="en-US" b="1" dirty="0">
                <a:latin typeface="Arial" pitchFamily="34" charset="0"/>
                <a:ea typeface="ヒラギノ角ゴ Pro W3" charset="-128"/>
              </a:rPr>
              <a:t/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DIN Rail is the </a:t>
            </a:r>
            <a:r>
              <a:rPr lang="en-US" altLang="en-US" b="1" dirty="0" err="1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defacto</a:t>
            </a: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 mounting method on the plant floor so devices and connectors are needed in this form factor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9" r="26440"/>
          <a:stretch>
            <a:fillRect/>
          </a:stretch>
        </p:blipFill>
        <p:spPr bwMode="auto">
          <a:xfrm>
            <a:off x="6353175" y="3063875"/>
            <a:ext cx="1910131" cy="263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Users\MikeN\Documents\Product Presentations\DIN Rail Terminal Blocks\OFF-0168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3312729"/>
            <a:ext cx="2387040" cy="2553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MikeN\Documents\Product Presentations\DIN Rail Terminal Blocks\OFF-01687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1" y="3216126"/>
            <a:ext cx="2554332" cy="304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9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Inside the Cabinet – DIN 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Fiber Optic Meets DIN Rail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2" descr="http://www.metz-connect.com/us/system/files/styles/large/private/productfiles/productimage_150240C20210S.png?itok=LtaAle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742208"/>
            <a:ext cx="6448425" cy="4423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93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688" y="3439477"/>
            <a:ext cx="5548312" cy="259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metz-connect.com/us/system/files/styles/large/private/productfiles/ATCH-018655.png?itok=l-UCiYH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23652"/>
            <a:ext cx="3443288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Reliable Extensions and Repairs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 smtClean="0">
                <a:latin typeface="Arial" pitchFamily="34" charset="0"/>
                <a:ea typeface="ヒラギノ角ゴ Pro W3" charset="-128"/>
              </a:rPr>
              <a:t>Practicality</a:t>
            </a:r>
            <a:r>
              <a:rPr lang="de-DE" altLang="en-US" b="1" dirty="0">
                <a:latin typeface="Arial" pitchFamily="34" charset="0"/>
                <a:ea typeface="ヒラギノ角ゴ Pro W3" charset="-128"/>
              </a:rPr>
              <a:t/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Repairs and Extensions to Ethernet cable need to be done on the plant floor – they will not re-run wires through plants or machines with moving parts unless absolutely necessary. Think of it as a type of consolidation point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Key Take-</a:t>
            </a:r>
            <a:r>
              <a:rPr lang="en-US" altLang="en-US" dirty="0" err="1"/>
              <a:t>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dirty="0"/>
              <a:t>Internet of Things is growing rapidly</a:t>
            </a:r>
          </a:p>
          <a:p>
            <a:r>
              <a:rPr lang="en-US" altLang="en-US" dirty="0"/>
              <a:t>Much of it is in the industrial sector – Industrial Ethernet</a:t>
            </a:r>
          </a:p>
          <a:p>
            <a:r>
              <a:rPr lang="en-US" altLang="en-US" dirty="0"/>
              <a:t>Environmental considerations are much different than office environments</a:t>
            </a:r>
          </a:p>
          <a:p>
            <a:r>
              <a:rPr lang="en-US" altLang="en-US" dirty="0"/>
              <a:t>Physical component failure is the single biggest failure point so the physical layer components have to be well </a:t>
            </a:r>
            <a:r>
              <a:rPr lang="en-US" altLang="en-US" dirty="0" smtClean="0"/>
              <a:t>considered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1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4"/>
          </p:nvPr>
        </p:nvSpPr>
        <p:spPr/>
        <p:txBody>
          <a:bodyPr/>
          <a:lstStyle/>
          <a:p>
            <a:pPr>
              <a:defRPr/>
            </a:pPr>
            <a:fld id="{5BB9E4D3-F80A-BB4B-8FD5-37E8CBED91A1}" type="datetime1">
              <a:rPr lang="en-US"/>
              <a:pPr>
                <a:defRPr/>
              </a:pPr>
              <a:t>3/14/2014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C4B818F6-E4CF-F44F-9546-9E645745843E}" type="slidenum">
              <a:rPr lang="en-US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0850" y="3157538"/>
            <a:ext cx="7908925" cy="765175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/>
              <a:t>The Strange Physical World of Industrial Ethernet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244" name="Subtitle 4"/>
          <p:cNvSpPr>
            <a:spLocks noGrp="1"/>
          </p:cNvSpPr>
          <p:nvPr>
            <p:ph type="subTitle" idx="1"/>
          </p:nvPr>
        </p:nvSpPr>
        <p:spPr>
          <a:xfrm>
            <a:off x="450850" y="4165600"/>
            <a:ext cx="3978275" cy="1482725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dirty="0"/>
              <a:t>Mike </a:t>
            </a:r>
            <a:r>
              <a:rPr lang="en-US" dirty="0" smtClean="0"/>
              <a:t>Nager </a:t>
            </a:r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Vice President</a:t>
            </a:r>
            <a:endParaRPr lang="en-US" dirty="0" smtClean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METZ </a:t>
            </a:r>
            <a:r>
              <a:rPr lang="en-US" dirty="0" smtClean="0"/>
              <a:t>CONNECT </a:t>
            </a:r>
            <a:r>
              <a:rPr lang="en-US" dirty="0"/>
              <a:t>USA Inc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200 Tornillo Way</a:t>
            </a:r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Tinton Falls, NJ 07712</a:t>
            </a:r>
            <a:endParaRPr lang="en-US" dirty="0"/>
          </a:p>
          <a:p>
            <a:pPr>
              <a:buFont typeface="Wingdings" charset="0"/>
              <a:buNone/>
            </a:pPr>
            <a:endParaRPr lang="en-US" dirty="0">
              <a:latin typeface="Verdana" charset="0"/>
              <a:cs typeface="Verdana" charset="0"/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 bwMode="auto">
          <a:xfrm>
            <a:off x="4832350" y="4178300"/>
            <a:ext cx="3978275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defTabSz="457200" rtl="0" eaLnBrk="1" fontAlgn="base" hangingPunct="1">
              <a:lnSpc>
                <a:spcPct val="90000"/>
              </a:lnSpc>
              <a:spcBef>
                <a:spcPts val="1800"/>
              </a:spcBef>
              <a:spcAft>
                <a:spcPct val="0"/>
              </a:spcAft>
              <a:buSzPct val="135000"/>
              <a:buFont typeface="Wingdings" pitchFamily="28" charset="2"/>
              <a:buNone/>
              <a:defRPr sz="2000" b="0" kern="1200" baseline="0">
                <a:solidFill>
                  <a:srgbClr val="FFFFFF"/>
                </a:solidFill>
                <a:latin typeface="Verdana"/>
                <a:ea typeface="ＭＳ Ｐゴシック" charset="0"/>
                <a:cs typeface="Verdana"/>
              </a:defRPr>
            </a:lvl1pPr>
            <a:lvl2pPr marL="593725" indent="-182563" algn="l" defTabSz="457200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595959"/>
              </a:buClr>
              <a:buFont typeface="Lucida Grande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182563" algn="l" defTabSz="457200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595959"/>
              </a:buClr>
              <a:buFont typeface="Wingdings" charset="0"/>
              <a:buChar char="§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50925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595959"/>
              </a:buClr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233488" indent="-18256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7F7F7F"/>
              </a:buClr>
              <a:buFont typeface="Wingdings" charset="0"/>
              <a:buChar char="§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pPr>
              <a:spcBef>
                <a:spcPts val="0"/>
              </a:spcBef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endParaRPr lang="en-US" dirty="0" smtClean="0"/>
          </a:p>
          <a:p>
            <a:pPr>
              <a:spcBef>
                <a:spcPts val="0"/>
              </a:spcBef>
              <a:defRPr/>
            </a:pPr>
            <a:r>
              <a:rPr lang="en-US" dirty="0"/>
              <a:t> </a:t>
            </a:r>
            <a:r>
              <a:rPr lang="en-US" dirty="0" smtClean="0"/>
              <a:t>    Connect with us!</a:t>
            </a:r>
          </a:p>
          <a:p>
            <a:pPr>
              <a:buFont typeface="Wingdings" charset="0"/>
              <a:buNone/>
            </a:pPr>
            <a:endParaRPr lang="en-US" dirty="0">
              <a:latin typeface="Verdana" charset="0"/>
              <a:cs typeface="Verdana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304672"/>
            <a:ext cx="3048000" cy="64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3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Industrial </a:t>
            </a:r>
            <a:r>
              <a:rPr lang="en-US" altLang="en-US" dirty="0" smtClean="0"/>
              <a:t>Ethernet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562099"/>
            <a:ext cx="4668450" cy="516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4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3" descr="14969407_xx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1738313"/>
            <a:ext cx="8615363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18"/>
          <p:cNvSpPr>
            <a:spLocks noChangeArrowheads="1"/>
          </p:cNvSpPr>
          <p:nvPr/>
        </p:nvSpPr>
        <p:spPr bwMode="auto">
          <a:xfrm>
            <a:off x="7477125" y="1860551"/>
            <a:ext cx="825500" cy="215900"/>
          </a:xfrm>
          <a:prstGeom prst="doubleWave">
            <a:avLst>
              <a:gd name="adj1" fmla="val 6500"/>
              <a:gd name="adj2" fmla="val 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Arial" pitchFamily="34" charset="0"/>
              <a:ea typeface="ヒラギノ角ゴ Pro W3" charset="-128"/>
            </a:endParaRPr>
          </a:p>
        </p:txBody>
      </p:sp>
      <p:pic>
        <p:nvPicPr>
          <p:cNvPr id="9" name="Bild 7" descr="PPT_Zuspieler_0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2" y="1738313"/>
            <a:ext cx="8064500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4305300" y="6234113"/>
            <a:ext cx="239395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200" i="1">
                <a:latin typeface="Arial" pitchFamily="34" charset="0"/>
                <a:ea typeface="ヒラギノ角ゴ Pro W3" charset="-128"/>
              </a:rPr>
              <a:t>Source: Forester Research, CISCO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Internet of </a:t>
            </a:r>
            <a:r>
              <a:rPr lang="en-US" alt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Industrial Ethernet Accounts for the Biggest Growth</a:t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The Internet of 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Things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0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“Industrial” Looks </a:t>
            </a:r>
            <a:r>
              <a:rPr lang="en-US" altLang="en-US" dirty="0" smtClean="0"/>
              <a:t>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Ethernet is the biggest thing to hit manufacturing facilities but it’s a lot different then the typical Enterprise network.</a:t>
            </a:r>
          </a:p>
          <a:p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According to IMS Research only about 40% of installed industrial Ethernet nodes are standard TCP/IP and seems to be decreasing slightly over time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63" r="18956" b="15579"/>
          <a:stretch>
            <a:fillRect/>
          </a:stretch>
        </p:blipFill>
        <p:spPr bwMode="auto">
          <a:xfrm>
            <a:off x="1905000" y="4394045"/>
            <a:ext cx="2049153" cy="17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394045"/>
            <a:ext cx="2228850" cy="17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81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Look at the </a:t>
            </a:r>
            <a:r>
              <a:rPr lang="en-US" altLang="en-US" dirty="0" smtClean="0"/>
              <a:t>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Islands of Automation</a:t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Machines were self contained entities with little communication between each other or the plant facility. Relay logic prevailed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49" y="3272462"/>
            <a:ext cx="4340225" cy="2915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85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Look at the </a:t>
            </a:r>
            <a:r>
              <a:rPr lang="en-US" altLang="en-US" dirty="0" smtClean="0"/>
              <a:t>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Islands of Automation</a:t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Relays were replaced by PLCs and remained ‘stand-alone’. Some specialized networks started to replace the direct wiring but control and information remained locked to that machine.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3584575"/>
            <a:ext cx="21717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486400" y="5156021"/>
            <a:ext cx="30099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800" dirty="0">
                <a:latin typeface="Arial" pitchFamily="34" charset="0"/>
              </a:rPr>
              <a:t>http://www.flickr.com/photos/92287895@N00/267323861/in/photolist-pC756-3RpqjT-4b86wT-4bc7HW-4bc7NQ-73JDy1-eoYJAp-fySBbZ-aTkNbV-aTkLQ2-aTkP8P-a3Qx5T-bjcrXK-aTkxyg-aTkeA6-faqaCM-faqaVz-cLL5F3-awSD6D-dzbGD5-b1XcEn-8dkSKQ-bie2Q4-bidUjp-a17jSR-a17iPX-a1abCo-a17jki-a1aaRf-a17jbZ-a1ab2J-a17j8x-a1aaLd-a17jxn-a1abej-a17jAp-9ZNoSk-9ZRf8W-a1ab3J-a1aaFW-ffTdSt-a1ab4Y-a17j2X-a17jRi-a17jrF-a17jEK-a17jqB-a17jHD-a17jmn-a17jS4-a1abib</a:t>
            </a:r>
          </a:p>
        </p:txBody>
      </p:sp>
    </p:spTree>
    <p:extLst>
      <p:ext uri="{BB962C8B-B14F-4D97-AF65-F5344CB8AC3E}">
        <p14:creationId xmlns:p14="http://schemas.microsoft.com/office/powerpoint/2010/main" val="380209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Ethernet to the </a:t>
            </a:r>
            <a:r>
              <a:rPr lang="en-US" altLang="en-US" dirty="0" smtClean="0"/>
              <a:t>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 altLang="en-US" b="1" dirty="0">
                <a:latin typeface="Arial" pitchFamily="34" charset="0"/>
                <a:ea typeface="ヒラギノ角ゴ Pro W3" charset="-128"/>
              </a:rPr>
              <a:t>Islands of Automation</a:t>
            </a:r>
            <a:br>
              <a:rPr lang="de-DE" altLang="en-US" b="1" dirty="0">
                <a:latin typeface="Arial" pitchFamily="34" charset="0"/>
                <a:ea typeface="ヒラギノ角ゴ Pro W3" charset="-128"/>
              </a:rPr>
            </a:br>
            <a:r>
              <a:rPr lang="en-US" altLang="en-US" b="1" dirty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Ethernet was seen as method of extracting information from the PLC and maybe even its I/O so at least reports could be made</a:t>
            </a:r>
            <a:r>
              <a:rPr lang="en-US" altLang="en-US" b="1" dirty="0" smtClean="0">
                <a:solidFill>
                  <a:srgbClr val="337FB9"/>
                </a:solidFill>
                <a:latin typeface="Arial" pitchFamily="34" charset="0"/>
                <a:ea typeface="ヒラギノ角ゴ Pro W3" charset="-128"/>
              </a:rPr>
              <a:t>.</a:t>
            </a:r>
            <a:endParaRPr lang="en-US" altLang="en-US" b="1" dirty="0">
              <a:solidFill>
                <a:srgbClr val="337FB9"/>
              </a:solidFill>
              <a:latin typeface="Arial" pitchFamily="34" charset="0"/>
              <a:ea typeface="ヒラギノ角ゴ Pro W3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F2884EB-C6E3-684C-A39B-0E652C4E0E6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pPr>
              <a:defRPr/>
            </a:pPr>
            <a:fld id="{3137D54C-61CE-1041-9449-8583DE2630BB}" type="datetime1">
              <a:rPr lang="en-US" smtClean="0"/>
              <a:pPr>
                <a:defRPr/>
              </a:pPr>
              <a:t>3/14/2014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" y="5040313"/>
            <a:ext cx="12176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031" y="5037138"/>
            <a:ext cx="12176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81" y="5089525"/>
            <a:ext cx="12160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31" y="5116513"/>
            <a:ext cx="12176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656431" y="3470275"/>
            <a:ext cx="8001000" cy="0"/>
          </a:xfrm>
          <a:prstGeom prst="line">
            <a:avLst/>
          </a:prstGeom>
          <a:ln w="50800" cmpd="dbl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-Right Arrow Callout 11"/>
          <p:cNvSpPr/>
          <p:nvPr/>
        </p:nvSpPr>
        <p:spPr>
          <a:xfrm rot="5400000">
            <a:off x="479424" y="4066382"/>
            <a:ext cx="1420813" cy="457200"/>
          </a:xfrm>
          <a:prstGeom prst="leftRigh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GW</a:t>
            </a: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3505994" y="3100388"/>
            <a:ext cx="14287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ETHERNET</a:t>
            </a:r>
          </a:p>
        </p:txBody>
      </p:sp>
      <p:sp>
        <p:nvSpPr>
          <p:cNvPr id="14" name="Left-Right Arrow Callout 13"/>
          <p:cNvSpPr/>
          <p:nvPr/>
        </p:nvSpPr>
        <p:spPr>
          <a:xfrm rot="5400000">
            <a:off x="2765424" y="4012407"/>
            <a:ext cx="1420813" cy="457200"/>
          </a:xfrm>
          <a:prstGeom prst="leftRigh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GW</a:t>
            </a:r>
          </a:p>
        </p:txBody>
      </p:sp>
      <p:sp>
        <p:nvSpPr>
          <p:cNvPr id="15" name="Left-Right Arrow Callout 14"/>
          <p:cNvSpPr/>
          <p:nvPr/>
        </p:nvSpPr>
        <p:spPr>
          <a:xfrm rot="5400000">
            <a:off x="4826000" y="4039394"/>
            <a:ext cx="1420812" cy="457200"/>
          </a:xfrm>
          <a:prstGeom prst="leftRigh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GW</a:t>
            </a:r>
          </a:p>
        </p:txBody>
      </p:sp>
      <p:sp>
        <p:nvSpPr>
          <p:cNvPr id="16" name="Left-Right Arrow Callout 15"/>
          <p:cNvSpPr/>
          <p:nvPr/>
        </p:nvSpPr>
        <p:spPr>
          <a:xfrm rot="5400000">
            <a:off x="6828631" y="4065588"/>
            <a:ext cx="1422400" cy="457200"/>
          </a:xfrm>
          <a:prstGeom prst="leftRight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GW</a:t>
            </a:r>
          </a:p>
        </p:txBody>
      </p:sp>
      <p:sp>
        <p:nvSpPr>
          <p:cNvPr id="17" name="TextBox 6"/>
          <p:cNvSpPr txBox="1">
            <a:spLocks noChangeArrowheads="1"/>
          </p:cNvSpPr>
          <p:nvPr/>
        </p:nvSpPr>
        <p:spPr bwMode="auto">
          <a:xfrm>
            <a:off x="1570831" y="4741863"/>
            <a:ext cx="103028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Discrete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Control</a:t>
            </a:r>
          </a:p>
        </p:txBody>
      </p:sp>
      <p:sp>
        <p:nvSpPr>
          <p:cNvPr id="18" name="TextBox 27"/>
          <p:cNvSpPr txBox="1">
            <a:spLocks noChangeArrowheads="1"/>
          </p:cNvSpPr>
          <p:nvPr/>
        </p:nvSpPr>
        <p:spPr bwMode="auto">
          <a:xfrm>
            <a:off x="3856831" y="4741863"/>
            <a:ext cx="12493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DeviceNet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itchFamily="34" charset="0"/>
            </a:endParaRPr>
          </a:p>
        </p:txBody>
      </p:sp>
      <p:sp>
        <p:nvSpPr>
          <p:cNvPr id="19" name="TextBox 28"/>
          <p:cNvSpPr txBox="1">
            <a:spLocks noChangeArrowheads="1"/>
          </p:cNvSpPr>
          <p:nvPr/>
        </p:nvSpPr>
        <p:spPr bwMode="auto">
          <a:xfrm>
            <a:off x="5990431" y="4767263"/>
            <a:ext cx="1030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Profibus</a:t>
            </a:r>
          </a:p>
        </p:txBody>
      </p:sp>
      <p:sp>
        <p:nvSpPr>
          <p:cNvPr id="20" name="TextBox 29"/>
          <p:cNvSpPr txBox="1">
            <a:spLocks noChangeArrowheads="1"/>
          </p:cNvSpPr>
          <p:nvPr/>
        </p:nvSpPr>
        <p:spPr bwMode="auto">
          <a:xfrm>
            <a:off x="7960519" y="4746625"/>
            <a:ext cx="11588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itchFamily="34" charset="0"/>
              </a:rPr>
              <a:t>SERCOS</a:t>
            </a:r>
          </a:p>
        </p:txBody>
      </p:sp>
    </p:spTree>
    <p:extLst>
      <p:ext uri="{BB962C8B-B14F-4D97-AF65-F5344CB8AC3E}">
        <p14:creationId xmlns:p14="http://schemas.microsoft.com/office/powerpoint/2010/main" val="2990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eee_presentation_template">
  <a:themeElements>
    <a:clrScheme name="IEEE Corporate">
      <a:dk1>
        <a:sysClr val="windowText" lastClr="000000"/>
      </a:dk1>
      <a:lt1>
        <a:sysClr val="window" lastClr="FFFFFF"/>
      </a:lt1>
      <a:dk2>
        <a:srgbClr val="00678F"/>
      </a:dk2>
      <a:lt2>
        <a:srgbClr val="EEECE1"/>
      </a:lt2>
      <a:accent1>
        <a:srgbClr val="0066A1"/>
      </a:accent1>
      <a:accent2>
        <a:srgbClr val="E37222"/>
      </a:accent2>
      <a:accent3>
        <a:srgbClr val="71953D"/>
      </a:accent3>
      <a:accent4>
        <a:srgbClr val="6B1F7C"/>
      </a:accent4>
      <a:accent5>
        <a:srgbClr val="009FDB"/>
      </a:accent5>
      <a:accent6>
        <a:srgbClr val="810031"/>
      </a:accent6>
      <a:hlink>
        <a:srgbClr val="0066A1"/>
      </a:hlink>
      <a:folHlink>
        <a:srgbClr val="541868"/>
      </a:folHlink>
    </a:clrScheme>
    <a:fontScheme name="Office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/>
      <a:lstStyle>
        <a:defPPr>
          <a:defRPr dirty="0" smtClean="0"/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ieee_presentation_template.pot</Template>
  <TotalTime>559</TotalTime>
  <Words>999</Words>
  <Application>Microsoft Office PowerPoint</Application>
  <PresentationFormat>On-screen Show (4:3)</PresentationFormat>
  <Paragraphs>269</Paragraphs>
  <Slides>37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ieee_presentation_template</vt:lpstr>
      <vt:lpstr>The Strange Physical World of Industrial Ethernet</vt:lpstr>
      <vt:lpstr>What is Industrial Ethernet?</vt:lpstr>
      <vt:lpstr>What is Industrial Ethernet</vt:lpstr>
      <vt:lpstr>What is Industrial Ethernet</vt:lpstr>
      <vt:lpstr>The Internet of Things</vt:lpstr>
      <vt:lpstr>“Industrial” Looks Different</vt:lpstr>
      <vt:lpstr>A Look at the Past</vt:lpstr>
      <vt:lpstr>A Look at the Past</vt:lpstr>
      <vt:lpstr>Ethernet to the Rescue</vt:lpstr>
      <vt:lpstr>Progression</vt:lpstr>
      <vt:lpstr>Progression</vt:lpstr>
      <vt:lpstr>Seemless Infrastructure</vt:lpstr>
      <vt:lpstr>The Buzz Now</vt:lpstr>
      <vt:lpstr>Outlook</vt:lpstr>
      <vt:lpstr>You Aren’t in Kansas Anymore</vt:lpstr>
      <vt:lpstr>IP Environmental Ratings</vt:lpstr>
      <vt:lpstr>IP Environmental Ratings</vt:lpstr>
      <vt:lpstr>General “Industrial” Requirements</vt:lpstr>
      <vt:lpstr>Industrial Device Connections</vt:lpstr>
      <vt:lpstr>Industrial Bus Networks </vt:lpstr>
      <vt:lpstr>Cable Recommendations</vt:lpstr>
      <vt:lpstr>Physical Layer Issues</vt:lpstr>
      <vt:lpstr>Connector Recommendation</vt:lpstr>
      <vt:lpstr>First Step – Harden RJ45</vt:lpstr>
      <vt:lpstr>Second Step – Harden Some More</vt:lpstr>
      <vt:lpstr>Second Step – Harden Some More</vt:lpstr>
      <vt:lpstr>Second Step – Harden Some More</vt:lpstr>
      <vt:lpstr>Third Step – Engineer New System</vt:lpstr>
      <vt:lpstr>Cutting Edge Standard</vt:lpstr>
      <vt:lpstr>IP67 Ethernet Switch</vt:lpstr>
      <vt:lpstr>Conversion from RJ45 to M12</vt:lpstr>
      <vt:lpstr>Inside the Cabinet – DIN Rail</vt:lpstr>
      <vt:lpstr>Inside the Cabinet – DIN Rail</vt:lpstr>
      <vt:lpstr>Inside the Cabinet – DIN Rail</vt:lpstr>
      <vt:lpstr>Reliable Extensions and Repairs</vt:lpstr>
      <vt:lpstr>Key Take-Aways</vt:lpstr>
      <vt:lpstr>The Strange Physical World of Industrial Ethernet</vt:lpstr>
    </vt:vector>
  </TitlesOfParts>
  <Company>IEEE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Engel, Lisa Lisa.</dc:creator>
  <cp:lastModifiedBy>Mike Nager</cp:lastModifiedBy>
  <cp:revision>105</cp:revision>
  <dcterms:created xsi:type="dcterms:W3CDTF">2012-11-14T18:53:32Z</dcterms:created>
  <dcterms:modified xsi:type="dcterms:W3CDTF">2014-03-14T13:48:02Z</dcterms:modified>
</cp:coreProperties>
</file>